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2.xml" ContentType="application/vnd.openxmlformats-officedocument.presentationml.tag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307" r:id="rId3"/>
    <p:sldId id="313" r:id="rId4"/>
    <p:sldId id="309" r:id="rId5"/>
    <p:sldId id="310" r:id="rId6"/>
    <p:sldId id="291" r:id="rId7"/>
    <p:sldId id="312" r:id="rId8"/>
    <p:sldId id="292" r:id="rId9"/>
    <p:sldId id="311" r:id="rId10"/>
    <p:sldId id="293" r:id="rId11"/>
    <p:sldId id="314" r:id="rId12"/>
    <p:sldId id="296" r:id="rId13"/>
    <p:sldId id="282" r:id="rId14"/>
    <p:sldId id="283" r:id="rId15"/>
    <p:sldId id="315" r:id="rId1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5" autoAdjust="0"/>
    <p:restoredTop sz="55105" autoAdjust="0"/>
  </p:normalViewPr>
  <p:slideViewPr>
    <p:cSldViewPr snapToGrid="0">
      <p:cViewPr varScale="1">
        <p:scale>
          <a:sx n="58" d="100"/>
          <a:sy n="58" d="100"/>
        </p:scale>
        <p:origin x="1920" y="72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dra, Sibora (Tirana)" userId="f4fc5a90-498c-4c06-b64b-9f31c269eae0" providerId="ADAL" clId="{86FD2F74-BD1A-4AC0-AA81-5F199A052611}"/>
    <pc:docChg chg="modSld">
      <pc:chgData name="Kodra, Sibora (Tirana)" userId="f4fc5a90-498c-4c06-b64b-9f31c269eae0" providerId="ADAL" clId="{86FD2F74-BD1A-4AC0-AA81-5F199A052611}" dt="2023-05-04T12:31:56.667" v="12" actId="6549"/>
      <pc:docMkLst>
        <pc:docMk/>
      </pc:docMkLst>
      <pc:sldChg chg="modNotesTx">
        <pc:chgData name="Kodra, Sibora (Tirana)" userId="f4fc5a90-498c-4c06-b64b-9f31c269eae0" providerId="ADAL" clId="{86FD2F74-BD1A-4AC0-AA81-5F199A052611}" dt="2023-05-04T12:31:19.770" v="0" actId="6549"/>
        <pc:sldMkLst>
          <pc:docMk/>
          <pc:sldMk cId="1496802668" sldId="257"/>
        </pc:sldMkLst>
      </pc:sldChg>
      <pc:sldChg chg="modNotesTx">
        <pc:chgData name="Kodra, Sibora (Tirana)" userId="f4fc5a90-498c-4c06-b64b-9f31c269eae0" providerId="ADAL" clId="{86FD2F74-BD1A-4AC0-AA81-5F199A052611}" dt="2023-05-04T12:31:34.838" v="5" actId="6549"/>
        <pc:sldMkLst>
          <pc:docMk/>
          <pc:sldMk cId="3712987298" sldId="291"/>
        </pc:sldMkLst>
      </pc:sldChg>
      <pc:sldChg chg="modNotesTx">
        <pc:chgData name="Kodra, Sibora (Tirana)" userId="f4fc5a90-498c-4c06-b64b-9f31c269eae0" providerId="ADAL" clId="{86FD2F74-BD1A-4AC0-AA81-5F199A052611}" dt="2023-05-04T12:31:43.867" v="8" actId="6549"/>
        <pc:sldMkLst>
          <pc:docMk/>
          <pc:sldMk cId="4249348939" sldId="292"/>
        </pc:sldMkLst>
      </pc:sldChg>
      <pc:sldChg chg="modNotesTx">
        <pc:chgData name="Kodra, Sibora (Tirana)" userId="f4fc5a90-498c-4c06-b64b-9f31c269eae0" providerId="ADAL" clId="{86FD2F74-BD1A-4AC0-AA81-5F199A052611}" dt="2023-05-04T12:31:52.243" v="10" actId="6549"/>
        <pc:sldMkLst>
          <pc:docMk/>
          <pc:sldMk cId="3475351101" sldId="293"/>
        </pc:sldMkLst>
      </pc:sldChg>
      <pc:sldChg chg="modNotesTx">
        <pc:chgData name="Kodra, Sibora (Tirana)" userId="f4fc5a90-498c-4c06-b64b-9f31c269eae0" providerId="ADAL" clId="{86FD2F74-BD1A-4AC0-AA81-5F199A052611}" dt="2023-05-04T12:31:56.667" v="12" actId="6549"/>
        <pc:sldMkLst>
          <pc:docMk/>
          <pc:sldMk cId="693050466" sldId="296"/>
        </pc:sldMkLst>
      </pc:sldChg>
      <pc:sldChg chg="modNotesTx">
        <pc:chgData name="Kodra, Sibora (Tirana)" userId="f4fc5a90-498c-4c06-b64b-9f31c269eae0" providerId="ADAL" clId="{86FD2F74-BD1A-4AC0-AA81-5F199A052611}" dt="2023-05-04T12:31:22.332" v="1" actId="6549"/>
        <pc:sldMkLst>
          <pc:docMk/>
          <pc:sldMk cId="2425058574" sldId="307"/>
        </pc:sldMkLst>
      </pc:sldChg>
      <pc:sldChg chg="modNotesTx">
        <pc:chgData name="Kodra, Sibora (Tirana)" userId="f4fc5a90-498c-4c06-b64b-9f31c269eae0" providerId="ADAL" clId="{86FD2F74-BD1A-4AC0-AA81-5F199A052611}" dt="2023-05-04T12:31:26.642" v="3" actId="6549"/>
        <pc:sldMkLst>
          <pc:docMk/>
          <pc:sldMk cId="731582384" sldId="309"/>
        </pc:sldMkLst>
      </pc:sldChg>
      <pc:sldChg chg="modNotesTx">
        <pc:chgData name="Kodra, Sibora (Tirana)" userId="f4fc5a90-498c-4c06-b64b-9f31c269eae0" providerId="ADAL" clId="{86FD2F74-BD1A-4AC0-AA81-5F199A052611}" dt="2023-05-04T12:31:29.666" v="4" actId="6549"/>
        <pc:sldMkLst>
          <pc:docMk/>
          <pc:sldMk cId="1894269887" sldId="310"/>
        </pc:sldMkLst>
      </pc:sldChg>
      <pc:sldChg chg="modNotesTx">
        <pc:chgData name="Kodra, Sibora (Tirana)" userId="f4fc5a90-498c-4c06-b64b-9f31c269eae0" providerId="ADAL" clId="{86FD2F74-BD1A-4AC0-AA81-5F199A052611}" dt="2023-05-04T12:31:49.708" v="9" actId="6549"/>
        <pc:sldMkLst>
          <pc:docMk/>
          <pc:sldMk cId="4099335437" sldId="311"/>
        </pc:sldMkLst>
      </pc:sldChg>
      <pc:sldChg chg="modNotesTx">
        <pc:chgData name="Kodra, Sibora (Tirana)" userId="f4fc5a90-498c-4c06-b64b-9f31c269eae0" providerId="ADAL" clId="{86FD2F74-BD1A-4AC0-AA81-5F199A052611}" dt="2023-05-04T12:31:41.241" v="7" actId="6549"/>
        <pc:sldMkLst>
          <pc:docMk/>
          <pc:sldMk cId="2934187756" sldId="312"/>
        </pc:sldMkLst>
      </pc:sldChg>
      <pc:sldChg chg="modNotesTx">
        <pc:chgData name="Kodra, Sibora (Tirana)" userId="f4fc5a90-498c-4c06-b64b-9f31c269eae0" providerId="ADAL" clId="{86FD2F74-BD1A-4AC0-AA81-5F199A052611}" dt="2023-05-04T12:31:24.721" v="2" actId="6549"/>
        <pc:sldMkLst>
          <pc:docMk/>
          <pc:sldMk cId="2732361394" sldId="313"/>
        </pc:sldMkLst>
      </pc:sldChg>
      <pc:sldChg chg="modNotesTx">
        <pc:chgData name="Kodra, Sibora (Tirana)" userId="f4fc5a90-498c-4c06-b64b-9f31c269eae0" providerId="ADAL" clId="{86FD2F74-BD1A-4AC0-AA81-5F199A052611}" dt="2023-05-04T12:31:54.131" v="11" actId="6549"/>
        <pc:sldMkLst>
          <pc:docMk/>
          <pc:sldMk cId="3579552561" sldId="31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30A2470-8D16-45E0-B077-B8751C103172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4BB880C-0145-4085-9F15-3A0B441D2D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868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16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414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4769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US" altLang="en-US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108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14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024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467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9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41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573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67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99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7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BB880C-0145-4085-9F15-3A0B441D2D4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85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829" y="2306641"/>
            <a:ext cx="4942115" cy="1295399"/>
          </a:xfrm>
        </p:spPr>
        <p:txBody>
          <a:bodyPr anchor="b">
            <a:noAutofit/>
          </a:bodyPr>
          <a:lstStyle>
            <a:lvl1pPr algn="l">
              <a:defRPr sz="480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829" y="3810000"/>
            <a:ext cx="4942115" cy="1600200"/>
          </a:xfrm>
        </p:spPr>
        <p:txBody>
          <a:bodyPr/>
          <a:lstStyle>
            <a:lvl1pPr marL="0" indent="0" algn="l">
              <a:buNone/>
              <a:defRPr sz="2400" i="1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49829" y="5945189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42918C66-3A69-4AAA-98A3-7ECA3BF8B555}" type="datetimeFigureOut">
              <a:rPr lang="en-GB" smtClean="0"/>
              <a:pPr/>
              <a:t>04/05/2023</a:t>
            </a:fld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5457" y="5966053"/>
            <a:ext cx="93617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4BE729D7-6A05-4401-9E70-5304DE972A7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03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7314"/>
            <a:ext cx="10276115" cy="86337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76115" cy="348660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2pPr>
            <a:lvl3pPr marL="914377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3pPr>
            <a:lvl4pPr marL="1371566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4pPr>
            <a:lvl5pPr marL="1828754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979434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991227"/>
            <a:ext cx="25037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118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7314"/>
            <a:ext cx="10276115" cy="86337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76115" cy="348660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2pPr>
            <a:lvl3pPr marL="914377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3pPr>
            <a:lvl4pPr marL="1371566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4pPr>
            <a:lvl5pPr marL="1828754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979434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991227"/>
            <a:ext cx="25037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654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7314"/>
            <a:ext cx="10276115" cy="86337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76115" cy="348660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2pPr>
            <a:lvl3pPr marL="914377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3pPr>
            <a:lvl4pPr marL="1371566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4pPr>
            <a:lvl5pPr marL="1828754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979434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991227"/>
            <a:ext cx="25037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4036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7314"/>
            <a:ext cx="10276115" cy="86337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76115" cy="348660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2pPr>
            <a:lvl3pPr marL="914377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3pPr>
            <a:lvl4pPr marL="1371566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4pPr>
            <a:lvl5pPr marL="1828754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979434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991227"/>
            <a:ext cx="25037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0038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1185862"/>
          </a:xfrm>
        </p:spPr>
        <p:txBody>
          <a:bodyPr anchor="b"/>
          <a:lstStyle>
            <a:lvl1pPr>
              <a:defRPr sz="60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3065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991227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73343" y="5991227"/>
            <a:ext cx="1310821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831850" y="6074231"/>
            <a:ext cx="2749551" cy="28212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16/10/2018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4" hasCustomPrompt="1"/>
          </p:nvPr>
        </p:nvSpPr>
        <p:spPr>
          <a:xfrm>
            <a:off x="9873343" y="6154058"/>
            <a:ext cx="1310821" cy="282121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Tirana</a:t>
            </a:r>
          </a:p>
        </p:txBody>
      </p:sp>
    </p:spTree>
    <p:extLst>
      <p:ext uri="{BB962C8B-B14F-4D97-AF65-F5344CB8AC3E}">
        <p14:creationId xmlns:p14="http://schemas.microsoft.com/office/powerpoint/2010/main" val="484519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838200" y="1825625"/>
            <a:ext cx="5181600" cy="2615746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576310"/>
            <a:ext cx="5181600" cy="123666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012091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55629" y="6043841"/>
            <a:ext cx="1317171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6172200" y="4561116"/>
            <a:ext cx="5181600" cy="125185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idx="15"/>
          </p:nvPr>
        </p:nvSpPr>
        <p:spPr>
          <a:xfrm>
            <a:off x="6172200" y="1825625"/>
            <a:ext cx="5181600" cy="2615746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0322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838202"/>
            <a:ext cx="10361612" cy="718457"/>
          </a:xfr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474208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279877"/>
            <a:ext cx="5157787" cy="34677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029200" cy="474208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279877"/>
            <a:ext cx="5029200" cy="346778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1pPr>
            <a:lvl2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2pPr>
            <a:lvl3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3pPr>
            <a:lvl4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4pPr>
            <a:lvl5pPr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012091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895114" y="6012090"/>
            <a:ext cx="1306287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40636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aption and side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12838"/>
          </a:xfrm>
        </p:spPr>
        <p:txBody>
          <a:bodyPr anchor="t"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2" y="457201"/>
            <a:ext cx="6161315" cy="5403850"/>
          </a:xfrm>
        </p:spPr>
        <p:txBody>
          <a:bodyPr/>
          <a:lstStyle>
            <a:lvl1pPr>
              <a:defRPr sz="3200">
                <a:latin typeface="Palatino Linotype" panose="02040502050505030304" pitchFamily="18" charset="0"/>
              </a:defRPr>
            </a:lvl1pPr>
            <a:lvl2pPr>
              <a:defRPr sz="2800">
                <a:latin typeface="Palatino Linotype" panose="02040502050505030304" pitchFamily="18" charset="0"/>
              </a:defRPr>
            </a:lvl2pPr>
            <a:lvl3pPr>
              <a:defRPr sz="2400">
                <a:latin typeface="Palatino Linotype" panose="02040502050505030304" pitchFamily="18" charset="0"/>
              </a:defRPr>
            </a:lvl3pPr>
            <a:lvl4pPr>
              <a:defRPr sz="2000">
                <a:latin typeface="Palatino Linotype" panose="02040502050505030304" pitchFamily="18" charset="0"/>
              </a:defRPr>
            </a:lvl4pPr>
            <a:lvl5pPr>
              <a:defRPr sz="2000">
                <a:latin typeface="Palatino Linotype" panose="0204050205050503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1698173"/>
            <a:ext cx="3932236" cy="4170817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011184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35887" y="6012091"/>
            <a:ext cx="1524000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9744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154" y="634999"/>
            <a:ext cx="7857105" cy="584202"/>
          </a:xfrm>
        </p:spPr>
        <p:txBody>
          <a:bodyPr anchor="t"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6155" y="1381126"/>
            <a:ext cx="7857104" cy="4312103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4773" y="1381126"/>
            <a:ext cx="3015343" cy="4312103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9788" y="6022976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42715" y="6022977"/>
            <a:ext cx="1469572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7831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 (Gray BG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6155" y="634999"/>
            <a:ext cx="7399904" cy="584202"/>
          </a:xfrm>
        </p:spPr>
        <p:txBody>
          <a:bodyPr anchor="t"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6155" y="1381126"/>
            <a:ext cx="7399903" cy="4312103"/>
          </a:xfrm>
        </p:spPr>
        <p:txBody>
          <a:bodyPr/>
          <a:lstStyle>
            <a:lvl1pPr marL="0" indent="0">
              <a:buNone/>
              <a:defRPr sz="3200">
                <a:latin typeface="Palatino Linotype" panose="02040502050505030304" pitchFamily="18" charset="0"/>
              </a:defRPr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94915" y="1370242"/>
            <a:ext cx="2710543" cy="4322989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9788" y="6022976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742715" y="6022977"/>
            <a:ext cx="1262743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92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Re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829" y="2306641"/>
            <a:ext cx="4942115" cy="1295399"/>
          </a:xfrm>
        </p:spPr>
        <p:txBody>
          <a:bodyPr anchor="b">
            <a:noAutofit/>
          </a:bodyPr>
          <a:lstStyle>
            <a:lvl1pPr algn="l">
              <a:defRPr sz="480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829" y="3810000"/>
            <a:ext cx="4942115" cy="1600200"/>
          </a:xfrm>
        </p:spPr>
        <p:txBody>
          <a:bodyPr/>
          <a:lstStyle>
            <a:lvl1pPr marL="0" indent="0" algn="l">
              <a:buNone/>
              <a:defRPr sz="2400" i="1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349829" y="5945189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42918C66-3A69-4AAA-98A3-7ECA3BF8B555}" type="datetimeFigureOut">
              <a:rPr lang="en-GB" smtClean="0"/>
              <a:pPr/>
              <a:t>04/05/2023</a:t>
            </a:fld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5457" y="5966053"/>
            <a:ext cx="93617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4BE729D7-6A05-4401-9E70-5304DE972A7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0791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with Waterm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7896"/>
            <a:ext cx="4484915" cy="1496334"/>
          </a:xfrm>
        </p:spPr>
        <p:txBody>
          <a:bodyPr anchor="t"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001206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66515" y="6001205"/>
            <a:ext cx="1273629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803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12838"/>
          </a:xfrm>
        </p:spPr>
        <p:txBody>
          <a:bodyPr anchor="t"/>
          <a:lstStyle>
            <a:lvl1pPr>
              <a:defRPr sz="3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8572" y="457201"/>
            <a:ext cx="6161315" cy="5403850"/>
          </a:xfrm>
        </p:spPr>
        <p:txBody>
          <a:bodyPr/>
          <a:lstStyle>
            <a:lvl1pPr>
              <a:defRPr sz="3200">
                <a:latin typeface="Palatino Linotype" panose="02040502050505030304" pitchFamily="18" charset="0"/>
              </a:defRPr>
            </a:lvl1pPr>
            <a:lvl2pPr>
              <a:defRPr sz="2800">
                <a:latin typeface="Palatino Linotype" panose="02040502050505030304" pitchFamily="18" charset="0"/>
              </a:defRPr>
            </a:lvl2pPr>
            <a:lvl3pPr>
              <a:defRPr sz="2400">
                <a:latin typeface="Palatino Linotype" panose="02040502050505030304" pitchFamily="18" charset="0"/>
              </a:defRPr>
            </a:lvl3pPr>
            <a:lvl4pPr>
              <a:defRPr sz="2000">
                <a:latin typeface="Palatino Linotype" panose="02040502050505030304" pitchFamily="18" charset="0"/>
              </a:defRPr>
            </a:lvl4pPr>
            <a:lvl5pPr>
              <a:defRPr sz="2000">
                <a:latin typeface="Palatino Linotype" panose="0204050205050503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1698173"/>
            <a:ext cx="3932236" cy="4170817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011184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535887" y="6012091"/>
            <a:ext cx="1524000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661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29344"/>
            <a:ext cx="10961915" cy="722993"/>
          </a:xfrm>
        </p:spPr>
        <p:txBody>
          <a:bodyPr anchor="t"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621971"/>
            <a:ext cx="10961915" cy="4038600"/>
          </a:xfrm>
        </p:spPr>
        <p:txBody>
          <a:bodyPr vert="eaVert" anchor="t"/>
          <a:lstStyle>
            <a:lvl1pPr>
              <a:defRPr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chemeClr val="bg2">
                    <a:lumMod val="50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32049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84229" y="6033863"/>
            <a:ext cx="1295400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8018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3341" y="365125"/>
            <a:ext cx="1937659" cy="5251904"/>
          </a:xfrm>
        </p:spPr>
        <p:txBody>
          <a:bodyPr vert="eaVert" anchor="t"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8850087" cy="5251904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022976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73343" y="6022977"/>
            <a:ext cx="130628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3445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5991227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991226"/>
            <a:ext cx="23513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682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Re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5991227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991226"/>
            <a:ext cx="23513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0815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5991227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991226"/>
            <a:ext cx="23513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0863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ight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5991227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991226"/>
            <a:ext cx="23513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86769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ight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5991227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991226"/>
            <a:ext cx="23513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7958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Light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5991227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5991226"/>
            <a:ext cx="23513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351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Light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829" y="2306641"/>
            <a:ext cx="4942115" cy="1295399"/>
          </a:xfrm>
        </p:spPr>
        <p:txBody>
          <a:bodyPr anchor="b">
            <a:noAutofit/>
          </a:bodyPr>
          <a:lstStyle>
            <a:lvl1pPr algn="l">
              <a:defRPr sz="480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829" y="3810000"/>
            <a:ext cx="4942115" cy="1600200"/>
          </a:xfrm>
        </p:spPr>
        <p:txBody>
          <a:bodyPr/>
          <a:lstStyle>
            <a:lvl1pPr marL="0" indent="0" algn="l">
              <a:buNone/>
              <a:defRPr sz="2400" i="1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5457" y="5966053"/>
            <a:ext cx="93617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4BE729D7-6A05-4401-9E70-5304DE972A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349829" y="5945189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42918C66-3A69-4AAA-98A3-7ECA3BF8B555}" type="datetimeFigureOut">
              <a:rPr lang="en-GB" smtClean="0"/>
              <a:pPr/>
              <a:t>04/05/2023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011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Cya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829" y="2306641"/>
            <a:ext cx="4942115" cy="1295399"/>
          </a:xfrm>
        </p:spPr>
        <p:txBody>
          <a:bodyPr anchor="b">
            <a:noAutofit/>
          </a:bodyPr>
          <a:lstStyle>
            <a:lvl1pPr algn="l">
              <a:defRPr sz="480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829" y="3810000"/>
            <a:ext cx="4942115" cy="1600200"/>
          </a:xfrm>
        </p:spPr>
        <p:txBody>
          <a:bodyPr/>
          <a:lstStyle>
            <a:lvl1pPr marL="0" indent="0" algn="l">
              <a:buNone/>
              <a:defRPr sz="2400" i="1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5457" y="5966053"/>
            <a:ext cx="93617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4BE729D7-6A05-4401-9E70-5304DE972A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349829" y="5945189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42918C66-3A69-4AAA-98A3-7ECA3BF8B555}" type="datetimeFigureOut">
              <a:rPr lang="en-GB" smtClean="0"/>
              <a:pPr/>
              <a:t>04/05/2023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829" y="2306641"/>
            <a:ext cx="4942115" cy="1295399"/>
          </a:xfrm>
        </p:spPr>
        <p:txBody>
          <a:bodyPr anchor="b">
            <a:noAutofit/>
          </a:bodyPr>
          <a:lstStyle>
            <a:lvl1pPr algn="l">
              <a:defRPr sz="480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829" y="3810000"/>
            <a:ext cx="4942115" cy="1600200"/>
          </a:xfrm>
        </p:spPr>
        <p:txBody>
          <a:bodyPr/>
          <a:lstStyle>
            <a:lvl1pPr marL="0" indent="0" algn="l">
              <a:buNone/>
              <a:defRPr sz="2400" i="1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5457" y="5966053"/>
            <a:ext cx="93617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4BE729D7-6A05-4401-9E70-5304DE972A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349829" y="5945189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42918C66-3A69-4AAA-98A3-7ECA3BF8B555}" type="datetimeFigureOut">
              <a:rPr lang="en-GB" smtClean="0"/>
              <a:pPr/>
              <a:t>04/05/2023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2602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Orang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829" y="2306641"/>
            <a:ext cx="4942115" cy="1295399"/>
          </a:xfrm>
        </p:spPr>
        <p:txBody>
          <a:bodyPr anchor="b">
            <a:noAutofit/>
          </a:bodyPr>
          <a:lstStyle>
            <a:lvl1pPr algn="l">
              <a:defRPr sz="4800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829" y="3810000"/>
            <a:ext cx="4942115" cy="1600200"/>
          </a:xfrm>
        </p:spPr>
        <p:txBody>
          <a:bodyPr/>
          <a:lstStyle>
            <a:lvl1pPr marL="0" indent="0" algn="l">
              <a:buNone/>
              <a:defRPr sz="2400" i="1"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05457" y="5966053"/>
            <a:ext cx="93617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alatino Linotype" panose="02040502050505030304" pitchFamily="18" charset="0"/>
              </a:defRPr>
            </a:lvl1pPr>
          </a:lstStyle>
          <a:p>
            <a:fld id="{4BE729D7-6A05-4401-9E70-5304DE972A75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1349829" y="5945189"/>
            <a:ext cx="2743200" cy="365125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fld id="{42918C66-3A69-4AAA-98A3-7ECA3BF8B555}" type="datetimeFigureOut">
              <a:rPr lang="en-GB" smtClean="0"/>
              <a:pPr/>
              <a:t>04/05/2023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6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7314"/>
            <a:ext cx="10276115" cy="863374"/>
          </a:xfrm>
        </p:spPr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76115" cy="3486604"/>
          </a:xfrm>
        </p:spPr>
        <p:txBody>
          <a:bodyPr/>
          <a:lstStyle>
            <a:lvl1pPr marL="0" indent="0" algn="l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l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2pPr>
            <a:lvl3pPr marL="914377" indent="0" algn="l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3pPr>
            <a:lvl4pPr marL="1371566" indent="0" algn="l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4pPr>
            <a:lvl5pPr marL="1828754" indent="0" algn="l">
              <a:buFontTx/>
              <a:buNone/>
              <a:defRPr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979434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991227"/>
            <a:ext cx="25037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011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7314"/>
            <a:ext cx="10276115" cy="86337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76115" cy="348660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2pPr>
            <a:lvl3pPr marL="914377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3pPr>
            <a:lvl4pPr marL="1371566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4pPr>
            <a:lvl5pPr marL="1828754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979434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991227"/>
            <a:ext cx="25037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7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7314"/>
            <a:ext cx="10276115" cy="86337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76115" cy="3486604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1pPr>
            <a:lvl2pPr marL="457189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2pPr>
            <a:lvl3pPr marL="914377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3pPr>
            <a:lvl4pPr marL="1371566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4pPr>
            <a:lvl5pPr marL="1828754" indent="0" algn="l">
              <a:buNone/>
              <a:defRPr>
                <a:solidFill>
                  <a:schemeClr val="bg1">
                    <a:lumMod val="95000"/>
                  </a:schemeClr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5979434"/>
            <a:ext cx="2743200" cy="365125"/>
          </a:xfrm>
        </p:spPr>
        <p:txBody>
          <a:bodyPr/>
          <a:lstStyle/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5991227"/>
            <a:ext cx="2503715" cy="365125"/>
          </a:xfrm>
        </p:spPr>
        <p:txBody>
          <a:bodyPr/>
          <a:lstStyle/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606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18C66-3A69-4AAA-98A3-7ECA3BF8B555}" type="datetimeFigureOut">
              <a:rPr lang="en-GB" smtClean="0"/>
              <a:t>04/05/2023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729D7-6A05-4401-9E70-5304DE972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3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3" r:id="rId3"/>
    <p:sldLayoutId id="2147483661" r:id="rId4"/>
    <p:sldLayoutId id="2147483662" r:id="rId5"/>
    <p:sldLayoutId id="2147483664" r:id="rId6"/>
    <p:sldLayoutId id="2147483650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51" r:id="rId14"/>
    <p:sldLayoutId id="2147483652" r:id="rId15"/>
    <p:sldLayoutId id="2147483653" r:id="rId16"/>
    <p:sldLayoutId id="2147483672" r:id="rId17"/>
    <p:sldLayoutId id="2147483657" r:id="rId18"/>
    <p:sldLayoutId id="2147483671" r:id="rId19"/>
    <p:sldLayoutId id="2147483654" r:id="rId20"/>
    <p:sldLayoutId id="2147483656" r:id="rId21"/>
    <p:sldLayoutId id="2147483658" r:id="rId22"/>
    <p:sldLayoutId id="2147483659" r:id="rId23"/>
    <p:sldLayoutId id="2147483655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apply.iie.org/ffsp2024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349829" y="2103122"/>
            <a:ext cx="7190668" cy="1517903"/>
          </a:xfrm>
        </p:spPr>
        <p:txBody>
          <a:bodyPr/>
          <a:lstStyle/>
          <a:p>
            <a:br>
              <a:rPr lang="en-US" sz="3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4000" b="1" dirty="0">
                <a:solidFill>
                  <a:schemeClr val="bg1"/>
                </a:solidFill>
                <a:cs typeface="Calibri" pitchFamily="34" charset="0"/>
              </a:rPr>
              <a:t>J. William Fulbright</a:t>
            </a:r>
            <a:r>
              <a:rPr lang="en-US" sz="3600" b="1" dirty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br>
              <a:rPr lang="en-US" sz="4000" b="1" dirty="0">
                <a:solidFill>
                  <a:schemeClr val="bg1"/>
                </a:solidFill>
                <a:cs typeface="Calibri" pitchFamily="34" charset="0"/>
              </a:rPr>
            </a:br>
            <a:r>
              <a:rPr lang="en-US" sz="4000" b="1" dirty="0">
                <a:solidFill>
                  <a:schemeClr val="bg1"/>
                </a:solidFill>
                <a:cs typeface="Calibri" pitchFamily="34" charset="0"/>
              </a:rPr>
              <a:t>Foreign Student Program</a:t>
            </a:r>
            <a:endParaRPr lang="en-GB" sz="40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Information session </a:t>
            </a:r>
          </a:p>
          <a:p>
            <a:r>
              <a:rPr lang="en-GB" dirty="0"/>
              <a:t>Spring 2023</a:t>
            </a:r>
          </a:p>
        </p:txBody>
      </p:sp>
    </p:spTree>
    <p:extLst>
      <p:ext uri="{BB962C8B-B14F-4D97-AF65-F5344CB8AC3E}">
        <p14:creationId xmlns:p14="http://schemas.microsoft.com/office/powerpoint/2010/main" val="149680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44988"/>
    </mc:Choice>
    <mc:Fallback xmlns="">
      <p:transition advTm="44988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1" y="1674529"/>
            <a:ext cx="10850218" cy="452676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altLang="en-US" sz="2000" dirty="0">
                <a:solidFill>
                  <a:srgbClr val="002060"/>
                </a:solidFill>
                <a:latin typeface="Palatino Linotype"/>
              </a:rPr>
              <a:t>Application form (generated by the Embark system including attachments available in the 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GB" altLang="en-US" sz="2000" dirty="0">
                <a:solidFill>
                  <a:srgbClr val="002060"/>
                </a:solidFill>
                <a:latin typeface="Palatino Linotype"/>
              </a:rPr>
              <a:t>        system) 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altLang="en-US" sz="2000" dirty="0">
                <a:solidFill>
                  <a:srgbClr val="002060"/>
                </a:solidFill>
                <a:latin typeface="Palatino Linotype"/>
              </a:rPr>
              <a:t>Translated and notarized copies of university diploma(s) and grade transcripts from all 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  <a:spcBef>
                <a:spcPts val="0"/>
              </a:spcBef>
            </a:pPr>
            <a:r>
              <a:rPr lang="en-GB" altLang="en-US" sz="2000" dirty="0">
                <a:solidFill>
                  <a:srgbClr val="002060"/>
                </a:solidFill>
                <a:latin typeface="Palatino Linotype"/>
              </a:rPr>
              <a:t>        higher educational institutions attended 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altLang="en-US" sz="2000" dirty="0">
                <a:solidFill>
                  <a:srgbClr val="002060"/>
                </a:solidFill>
                <a:latin typeface="Palatino Linotype"/>
              </a:rPr>
              <a:t>Three letters of reference 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altLang="en-US" sz="2000" dirty="0">
                <a:solidFill>
                  <a:srgbClr val="002060"/>
                </a:solidFill>
                <a:latin typeface="Palatino Linotype"/>
              </a:rPr>
              <a:t>Curriculum Vitae 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altLang="en-US" sz="2000" dirty="0">
                <a:solidFill>
                  <a:srgbClr val="002060"/>
                </a:solidFill>
                <a:latin typeface="Palatino Linotype"/>
              </a:rPr>
              <a:t>Letter from employer confirming employment 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altLang="en-US" sz="2000" dirty="0">
                <a:solidFill>
                  <a:srgbClr val="002060"/>
                </a:solidFill>
                <a:latin typeface="Palatino Linotype"/>
              </a:rPr>
              <a:t>Copy of passport bio page 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7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GB" altLang="en-US" sz="2000" dirty="0">
                <a:solidFill>
                  <a:srgbClr val="002060"/>
                </a:solidFill>
                <a:latin typeface="Palatino Linotype"/>
              </a:rPr>
              <a:t>Copies of certificates from previous trainings (relevant to field of study only) </a:t>
            </a:r>
            <a:endParaRPr lang="en-GB" altLang="en-US" sz="2000" dirty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</a:pPr>
            <a:endParaRPr lang="en-US" sz="1800" dirty="0"/>
          </a:p>
        </p:txBody>
      </p:sp>
      <p:grpSp>
        <p:nvGrpSpPr>
          <p:cNvPr id="2" name="Group 1"/>
          <p:cNvGrpSpPr/>
          <p:nvPr/>
        </p:nvGrpSpPr>
        <p:grpSpPr>
          <a:xfrm>
            <a:off x="895351" y="750888"/>
            <a:ext cx="6553200" cy="914400"/>
            <a:chOff x="895350" y="750888"/>
            <a:chExt cx="6553200" cy="914400"/>
          </a:xfrm>
        </p:grpSpPr>
        <p:sp>
          <p:nvSpPr>
            <p:cNvPr id="4" name="Rectangle 3"/>
            <p:cNvSpPr/>
            <p:nvPr/>
          </p:nvSpPr>
          <p:spPr bwMode="auto">
            <a:xfrm>
              <a:off x="895350" y="750888"/>
              <a:ext cx="6553200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5" name="Rectangle 2"/>
            <p:cNvSpPr txBox="1">
              <a:spLocks noChangeArrowheads="1"/>
            </p:cNvSpPr>
            <p:nvPr/>
          </p:nvSpPr>
          <p:spPr bwMode="auto">
            <a:xfrm>
              <a:off x="895350" y="827086"/>
              <a:ext cx="5796070" cy="838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 b="1" kern="0" dirty="0">
                  <a:solidFill>
                    <a:schemeClr val="bg1">
                      <a:lumMod val="95000"/>
                    </a:schemeClr>
                  </a:solidFill>
                  <a:latin typeface="Palatino Linotype" panose="02040502050505030304" pitchFamily="18" charset="0"/>
                </a:rPr>
                <a:t>Required Documents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5351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476"/>
    </mc:Choice>
    <mc:Fallback xmlns="">
      <p:transition spd="slow" advTm="51476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2" y="1690689"/>
            <a:ext cx="9248775" cy="4015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defRPr>
            </a:lvl1pPr>
          </a:lstStyle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altLang="en-US" sz="2200" dirty="0">
                <a:solidFill>
                  <a:srgbClr val="002060"/>
                </a:solidFill>
              </a:rPr>
              <a:t>Study Research Objectives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altLang="en-US" sz="2200" dirty="0">
                <a:solidFill>
                  <a:srgbClr val="002060"/>
                </a:solidFill>
              </a:rPr>
              <a:t>Personal Statement</a:t>
            </a:r>
          </a:p>
          <a:p>
            <a:pPr marL="457200" indent="-457200">
              <a:lnSpc>
                <a:spcPct val="200000"/>
              </a:lnSpc>
              <a:buFont typeface="+mj-lt"/>
              <a:buAutoNum type="arabicPeriod"/>
            </a:pPr>
            <a:r>
              <a:rPr lang="en-US" altLang="en-US" sz="2200" dirty="0">
                <a:solidFill>
                  <a:srgbClr val="002060"/>
                </a:solidFill>
              </a:rPr>
              <a:t>Letters of Reference</a:t>
            </a:r>
          </a:p>
          <a:p>
            <a:pPr>
              <a:lnSpc>
                <a:spcPct val="200000"/>
              </a:lnSpc>
            </a:pPr>
            <a:r>
              <a:rPr lang="en-US" altLang="en-US" sz="2200" dirty="0">
                <a:solidFill>
                  <a:srgbClr val="002060"/>
                </a:solidFill>
              </a:rPr>
              <a:t>4.    Plagiarism Agreement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22746" y="637682"/>
            <a:ext cx="6216781" cy="914400"/>
            <a:chOff x="726944" y="527615"/>
            <a:chExt cx="6216781" cy="914400"/>
          </a:xfrm>
        </p:grpSpPr>
        <p:sp>
          <p:nvSpPr>
            <p:cNvPr id="7" name="Rectangle 6"/>
            <p:cNvSpPr/>
            <p:nvPr/>
          </p:nvSpPr>
          <p:spPr bwMode="auto">
            <a:xfrm>
              <a:off x="726944" y="527615"/>
              <a:ext cx="6035806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8" name="Rectangle 2"/>
            <p:cNvSpPr txBox="1">
              <a:spLocks noChangeArrowheads="1"/>
            </p:cNvSpPr>
            <p:nvPr/>
          </p:nvSpPr>
          <p:spPr bwMode="auto">
            <a:xfrm>
              <a:off x="733490" y="601205"/>
              <a:ext cx="6210235" cy="840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 b="1" kern="0" dirty="0">
                  <a:solidFill>
                    <a:schemeClr val="bg1">
                      <a:lumMod val="95000"/>
                    </a:schemeClr>
                  </a:solidFill>
                  <a:latin typeface="Palatino Linotype" panose="02040502050505030304" pitchFamily="18" charset="0"/>
                </a:rPr>
                <a:t>Application Form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7955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098"/>
    </mc:Choice>
    <mc:Fallback xmlns="">
      <p:transition spd="slow" advTm="8909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726945" y="1816100"/>
            <a:ext cx="8201025" cy="3873499"/>
          </a:xfrm>
        </p:spPr>
        <p:txBody>
          <a:bodyPr>
            <a:noAutofit/>
          </a:bodyPr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Tuition costs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2400" b="1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Monthly maintenance allowance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2400" b="1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Professional Allowance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2400" b="1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One round trip international travel 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 altLang="en-US" sz="2400" b="1" dirty="0">
              <a:solidFill>
                <a:srgbClr val="002060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Medical Insurance</a:t>
            </a:r>
          </a:p>
          <a:p>
            <a:pPr>
              <a:lnSpc>
                <a:spcPct val="100000"/>
              </a:lnSpc>
            </a:pPr>
            <a:endParaRPr lang="en-US" sz="2400" b="1" dirty="0"/>
          </a:p>
        </p:txBody>
      </p:sp>
      <p:grpSp>
        <p:nvGrpSpPr>
          <p:cNvPr id="2" name="Group 1"/>
          <p:cNvGrpSpPr/>
          <p:nvPr/>
        </p:nvGrpSpPr>
        <p:grpSpPr>
          <a:xfrm>
            <a:off x="726945" y="527615"/>
            <a:ext cx="6035807" cy="914400"/>
            <a:chOff x="726944" y="527615"/>
            <a:chExt cx="6035806" cy="914400"/>
          </a:xfrm>
        </p:grpSpPr>
        <p:sp>
          <p:nvSpPr>
            <p:cNvPr id="5" name="Rectangle 4"/>
            <p:cNvSpPr/>
            <p:nvPr/>
          </p:nvSpPr>
          <p:spPr bwMode="auto">
            <a:xfrm>
              <a:off x="726944" y="527615"/>
              <a:ext cx="6035806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6" name="Rectangle 2"/>
            <p:cNvSpPr txBox="1">
              <a:spLocks noChangeArrowheads="1"/>
            </p:cNvSpPr>
            <p:nvPr/>
          </p:nvSpPr>
          <p:spPr bwMode="auto">
            <a:xfrm>
              <a:off x="726944" y="601205"/>
              <a:ext cx="5242767" cy="840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 b="1" kern="0" dirty="0">
                  <a:solidFill>
                    <a:schemeClr val="bg1">
                      <a:lumMod val="95000"/>
                    </a:schemeClr>
                  </a:solidFill>
                  <a:latin typeface="Palatino Linotype" panose="02040502050505030304" pitchFamily="18" charset="0"/>
                </a:rPr>
                <a:t>Financial Package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305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850"/>
    </mc:Choice>
    <mc:Fallback xmlns="">
      <p:transition spd="slow" advTm="3785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838202" y="1690689"/>
            <a:ext cx="9248775" cy="40158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  <a:ea typeface="+mj-ea"/>
                <a:cs typeface="+mj-cs"/>
              </a:defRPr>
            </a:lvl1pPr>
          </a:lstStyle>
          <a:p>
            <a:r>
              <a:rPr lang="en-US" altLang="en-US" sz="2000" b="1" dirty="0">
                <a:solidFill>
                  <a:srgbClr val="002060"/>
                </a:solidFill>
              </a:rPr>
              <a:t>For more information</a:t>
            </a:r>
            <a:br>
              <a:rPr lang="en-US" altLang="en-US" sz="2000" b="1" dirty="0">
                <a:solidFill>
                  <a:schemeClr val="accent2"/>
                </a:solidFill>
              </a:rPr>
            </a:br>
            <a:br>
              <a:rPr lang="en-US" altLang="en-US" sz="2000" b="1" dirty="0">
                <a:solidFill>
                  <a:schemeClr val="accent2"/>
                </a:solidFill>
              </a:rPr>
            </a:br>
            <a:r>
              <a:rPr lang="en-US" altLang="en-US" sz="2000" b="1" dirty="0">
                <a:solidFill>
                  <a:schemeClr val="accent2"/>
                </a:solidFill>
              </a:rPr>
              <a:t>	</a:t>
            </a:r>
            <a:r>
              <a:rPr lang="en-US" altLang="en-US" sz="2000" dirty="0">
                <a:solidFill>
                  <a:srgbClr val="002060"/>
                </a:solidFill>
              </a:rPr>
              <a:t>Public Affairs Office, U.S. Embassy Tirana </a:t>
            </a:r>
            <a:br>
              <a:rPr lang="en-US" altLang="en-US" sz="2000" dirty="0">
                <a:solidFill>
                  <a:srgbClr val="002060"/>
                </a:solidFill>
              </a:rPr>
            </a:br>
            <a:endParaRPr lang="en-US" altLang="en-US" sz="2000" dirty="0">
              <a:solidFill>
                <a:srgbClr val="002060"/>
              </a:solidFill>
            </a:endParaRPr>
          </a:p>
          <a:p>
            <a:r>
              <a:rPr lang="en-US" altLang="en-US" sz="2000" dirty="0">
                <a:solidFill>
                  <a:srgbClr val="002060"/>
                </a:solidFill>
              </a:rPr>
              <a:t>	Tel: 04224-7285</a:t>
            </a:r>
            <a:br>
              <a:rPr lang="en-US" altLang="en-US" sz="2000" dirty="0">
                <a:solidFill>
                  <a:srgbClr val="002060"/>
                </a:solidFill>
              </a:rPr>
            </a:br>
            <a:br>
              <a:rPr lang="en-US" altLang="en-US" sz="2000" dirty="0">
                <a:solidFill>
                  <a:srgbClr val="002060"/>
                </a:solidFill>
              </a:rPr>
            </a:br>
            <a:r>
              <a:rPr lang="en-US" altLang="en-US" sz="2000" dirty="0">
                <a:solidFill>
                  <a:srgbClr val="002060"/>
                </a:solidFill>
              </a:rPr>
              <a:t>	</a:t>
            </a:r>
            <a:r>
              <a:rPr lang="en-US" altLang="en-US" sz="2000" u="sng" dirty="0">
                <a:solidFill>
                  <a:srgbClr val="002060"/>
                </a:solidFill>
              </a:rPr>
              <a:t>CultureandEducationTirana@state.gov</a:t>
            </a:r>
            <a:br>
              <a:rPr lang="en-US" altLang="en-US" sz="2000" dirty="0">
                <a:solidFill>
                  <a:srgbClr val="002060"/>
                </a:solidFill>
              </a:rPr>
            </a:br>
            <a:br>
              <a:rPr lang="en-US" altLang="en-US" sz="2000" dirty="0">
                <a:solidFill>
                  <a:srgbClr val="002060"/>
                </a:solidFill>
              </a:rPr>
            </a:br>
            <a:r>
              <a:rPr lang="en-US" altLang="en-US" sz="2000" dirty="0">
                <a:solidFill>
                  <a:srgbClr val="002060"/>
                </a:solidFill>
              </a:rPr>
              <a:t>	</a:t>
            </a:r>
            <a:r>
              <a:rPr lang="en-US" altLang="en-US" sz="2000" u="sng" dirty="0">
                <a:solidFill>
                  <a:srgbClr val="002060"/>
                </a:solidFill>
              </a:rPr>
              <a:t>http://al.usembassy.gov</a:t>
            </a:r>
            <a:br>
              <a:rPr lang="en-US" altLang="en-US" sz="2000" u="sng" dirty="0">
                <a:solidFill>
                  <a:srgbClr val="002060"/>
                </a:solidFill>
              </a:rPr>
            </a:br>
            <a:br>
              <a:rPr lang="en-US" altLang="en-US" sz="2000" dirty="0">
                <a:solidFill>
                  <a:srgbClr val="002060"/>
                </a:solidFill>
              </a:rPr>
            </a:br>
            <a:r>
              <a:rPr lang="en-US" altLang="en-US" sz="2000" dirty="0">
                <a:solidFill>
                  <a:srgbClr val="002060"/>
                </a:solidFill>
              </a:rPr>
              <a:t>	</a:t>
            </a:r>
            <a:r>
              <a:rPr lang="en-US" altLang="en-US" sz="2000" u="sng" dirty="0">
                <a:solidFill>
                  <a:srgbClr val="002060"/>
                </a:solidFill>
              </a:rPr>
              <a:t>http://www.facebook.com/usembassytirana</a:t>
            </a:r>
            <a:endParaRPr lang="en-US" altLang="en-US" sz="2000" b="1" dirty="0">
              <a:solidFill>
                <a:srgbClr val="002060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22746" y="637682"/>
            <a:ext cx="6216781" cy="914400"/>
            <a:chOff x="726944" y="527615"/>
            <a:chExt cx="6216781" cy="914400"/>
          </a:xfrm>
        </p:grpSpPr>
        <p:sp>
          <p:nvSpPr>
            <p:cNvPr id="7" name="Rectangle 6"/>
            <p:cNvSpPr/>
            <p:nvPr/>
          </p:nvSpPr>
          <p:spPr bwMode="auto">
            <a:xfrm>
              <a:off x="726944" y="527615"/>
              <a:ext cx="6035806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8" name="Rectangle 2"/>
            <p:cNvSpPr txBox="1">
              <a:spLocks noChangeArrowheads="1"/>
            </p:cNvSpPr>
            <p:nvPr/>
          </p:nvSpPr>
          <p:spPr bwMode="auto">
            <a:xfrm>
              <a:off x="733490" y="601205"/>
              <a:ext cx="6210235" cy="840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 b="1" kern="0" dirty="0">
                  <a:solidFill>
                    <a:schemeClr val="bg1">
                      <a:lumMod val="95000"/>
                    </a:schemeClr>
                  </a:solidFill>
                  <a:latin typeface="Palatino Linotype" panose="02040502050505030304" pitchFamily="18" charset="0"/>
                </a:rPr>
                <a:t>Contact us: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50111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749"/>
    </mc:Choice>
    <mc:Fallback xmlns="">
      <p:transition spd="slow" advTm="3474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Deadline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sz="4400" dirty="0"/>
              <a:t>July 15, 2023</a:t>
            </a:r>
          </a:p>
          <a:p>
            <a:pPr algn="ctr"/>
            <a:r>
              <a:rPr lang="en-US" sz="4400" dirty="0"/>
              <a:t>12:00 midnight</a:t>
            </a:r>
          </a:p>
        </p:txBody>
      </p:sp>
    </p:spTree>
    <p:extLst>
      <p:ext uri="{BB962C8B-B14F-4D97-AF65-F5344CB8AC3E}">
        <p14:creationId xmlns:p14="http://schemas.microsoft.com/office/powerpoint/2010/main" val="28120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900"/>
    </mc:Choice>
    <mc:Fallback xmlns="">
      <p:transition spd="slow" advTm="129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4400" b="1" dirty="0"/>
          </a:p>
          <a:p>
            <a:endParaRPr lang="en-GB" sz="4400" b="1" dirty="0"/>
          </a:p>
          <a:p>
            <a:pPr algn="ctr"/>
            <a:r>
              <a:rPr lang="en-GB" sz="44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799156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88"/>
    </mc:Choice>
    <mc:Fallback xmlns="">
      <p:transition spd="slow" advTm="188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4504" y="2538856"/>
            <a:ext cx="8923128" cy="2773374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10000"/>
              </a:lnSpc>
              <a:spcBef>
                <a:spcPts val="400"/>
              </a:spcBef>
            </a:pPr>
            <a:r>
              <a:rPr lang="en-GB" sz="2600" dirty="0">
                <a:latin typeface="Palatino Linotype"/>
              </a:rPr>
              <a:t>“We must try to expand the boundaries of human wisdom, empathy and perception, and there is no way of doing that except through education.”</a:t>
            </a:r>
          </a:p>
          <a:p>
            <a:pPr>
              <a:lnSpc>
                <a:spcPct val="110000"/>
              </a:lnSpc>
            </a:pPr>
            <a:r>
              <a:rPr lang="en-GB" dirty="0"/>
              <a:t>					</a:t>
            </a:r>
            <a:r>
              <a:rPr lang="en-GB" b="1" dirty="0"/>
              <a:t>-- J. William Fulbright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058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629"/>
    </mc:Choice>
    <mc:Fallback xmlns="">
      <p:transition spd="slow" advTm="526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2524" y="2068740"/>
            <a:ext cx="8807555" cy="307776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3200" b="1" dirty="0">
                <a:solidFill>
                  <a:srgbClr val="002060"/>
                </a:solidFill>
                <a:latin typeface="Palatino Linotype"/>
              </a:rPr>
              <a:t>FUNDING SOURCES</a:t>
            </a:r>
            <a:endParaRPr lang="en-US" altLang="en-US" sz="3200" b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endParaRPr lang="en-US" altLang="en-US" sz="3200" b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marL="457189" indent="-457189"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2060"/>
                </a:solidFill>
                <a:latin typeface="Palatino Linotype" panose="02040502050505030304" pitchFamily="18" charset="0"/>
              </a:rPr>
              <a:t>U.S. Department of State, Bureau of Educational and Cultural Affairs (ECA)</a:t>
            </a:r>
          </a:p>
          <a:p>
            <a:endParaRPr lang="en-US" altLang="en-US" sz="2600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marL="457189" indent="-457189">
              <a:buFont typeface="Wingdings" panose="05000000000000000000" pitchFamily="2" charset="2"/>
              <a:buChar char="§"/>
            </a:pPr>
            <a:r>
              <a:rPr lang="en-US" altLang="en-US" sz="2600" dirty="0">
                <a:solidFill>
                  <a:srgbClr val="002060"/>
                </a:solidFill>
                <a:latin typeface="Palatino Linotype" panose="02040502050505030304" pitchFamily="18" charset="0"/>
              </a:rPr>
              <a:t>Government of Albania, Ministry of Education, Sport, and Youth (</a:t>
            </a:r>
            <a:r>
              <a:rPr lang="en-US" altLang="en-US" sz="2600" dirty="0" err="1">
                <a:solidFill>
                  <a:srgbClr val="002060"/>
                </a:solidFill>
                <a:latin typeface="Palatino Linotype" panose="02040502050505030304" pitchFamily="18" charset="0"/>
              </a:rPr>
              <a:t>MoESY</a:t>
            </a:r>
            <a:r>
              <a:rPr lang="en-US" altLang="en-US" sz="2600" dirty="0">
                <a:solidFill>
                  <a:srgbClr val="002060"/>
                </a:solidFill>
                <a:latin typeface="Palatino Linotype" panose="02040502050505030304" pitchFamily="18" charset="0"/>
              </a:rPr>
              <a:t>)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81075" y="801975"/>
            <a:ext cx="8979004" cy="914400"/>
            <a:chOff x="981074" y="801974"/>
            <a:chExt cx="6035806" cy="914400"/>
          </a:xfrm>
        </p:grpSpPr>
        <p:sp>
          <p:nvSpPr>
            <p:cNvPr id="5" name="Rectangle 4"/>
            <p:cNvSpPr/>
            <p:nvPr/>
          </p:nvSpPr>
          <p:spPr bwMode="auto">
            <a:xfrm>
              <a:off x="981074" y="801974"/>
              <a:ext cx="6035806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981074" y="905231"/>
              <a:ext cx="59366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>
                  <a:solidFill>
                    <a:schemeClr val="bg1"/>
                  </a:solidFill>
                  <a:latin typeface="Palatino Linotype" panose="02040502050505030304" pitchFamily="18" charset="0"/>
                </a:rPr>
                <a:t>Fulbright Foreign Student Program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236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884"/>
    </mc:Choice>
    <mc:Fallback xmlns="">
      <p:transition spd="slow" advTm="5888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52524" y="2473315"/>
            <a:ext cx="880755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189" indent="-457189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2060"/>
                </a:solidFill>
                <a:latin typeface="Palatino Linotype" panose="02040502050505030304" pitchFamily="18" charset="0"/>
              </a:rPr>
              <a:t>Master’s Degree Program</a:t>
            </a:r>
          </a:p>
          <a:p>
            <a:pPr marL="457189" indent="-457189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US" altLang="en-US" sz="3200" dirty="0">
                <a:solidFill>
                  <a:srgbClr val="002060"/>
                </a:solidFill>
                <a:latin typeface="Palatino Linotype" panose="02040502050505030304" pitchFamily="18" charset="0"/>
              </a:rPr>
              <a:t>1-2 academic years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00276" y="4638675"/>
            <a:ext cx="41814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u="sng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endParaRPr lang="en-US" sz="2800" b="1" u="sng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981075" y="801975"/>
            <a:ext cx="8979004" cy="914400"/>
            <a:chOff x="981074" y="801974"/>
            <a:chExt cx="6035806" cy="914400"/>
          </a:xfrm>
        </p:grpSpPr>
        <p:sp>
          <p:nvSpPr>
            <p:cNvPr id="5" name="Rectangle 4"/>
            <p:cNvSpPr/>
            <p:nvPr/>
          </p:nvSpPr>
          <p:spPr bwMode="auto">
            <a:xfrm>
              <a:off x="981074" y="801974"/>
              <a:ext cx="6035806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981074" y="905231"/>
              <a:ext cx="59366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>
                  <a:solidFill>
                    <a:schemeClr val="bg1"/>
                  </a:solidFill>
                  <a:latin typeface="Palatino Linotype" panose="02040502050505030304" pitchFamily="18" charset="0"/>
                </a:rPr>
                <a:t>Fulbright Foreign Student Program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3158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372"/>
    </mc:Choice>
    <mc:Fallback xmlns="">
      <p:transition spd="slow" advTm="4437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990907" y="575832"/>
            <a:ext cx="8979004" cy="914400"/>
            <a:chOff x="981074" y="801974"/>
            <a:chExt cx="6035806" cy="914400"/>
          </a:xfrm>
        </p:grpSpPr>
        <p:sp>
          <p:nvSpPr>
            <p:cNvPr id="7" name="Rectangle 6"/>
            <p:cNvSpPr/>
            <p:nvPr/>
          </p:nvSpPr>
          <p:spPr bwMode="auto">
            <a:xfrm>
              <a:off x="981074" y="801974"/>
              <a:ext cx="6035806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981074" y="905231"/>
              <a:ext cx="5936665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>
                  <a:solidFill>
                    <a:schemeClr val="bg1"/>
                  </a:solidFill>
                  <a:latin typeface="Palatino Linotype" panose="02040502050505030304" pitchFamily="18" charset="0"/>
                </a:rPr>
                <a:t>Fulbright Foreign Student Program </a:t>
              </a:r>
            </a:p>
          </p:txBody>
        </p:sp>
      </p:grpSp>
      <p:sp>
        <p:nvSpPr>
          <p:cNvPr id="12" name="Content Placeholder 2"/>
          <p:cNvSpPr txBox="1">
            <a:spLocks/>
          </p:cNvSpPr>
          <p:nvPr/>
        </p:nvSpPr>
        <p:spPr>
          <a:xfrm>
            <a:off x="990907" y="2008506"/>
            <a:ext cx="9042095" cy="34866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Tx/>
              <a:buNone/>
              <a:defRPr sz="2800" kern="1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400" kern="1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2000" kern="1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Tx/>
              <a:buNone/>
              <a:defRPr sz="1800" kern="1200">
                <a:solidFill>
                  <a:schemeClr val="accent5">
                    <a:lumMod val="50000"/>
                  </a:schemeClr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3715" indent="-513715">
              <a:lnSpc>
                <a:spcPct val="150000"/>
              </a:lnSpc>
              <a:buFont typeface="Wingdings"/>
              <a:buChar char="§"/>
            </a:pPr>
            <a:r>
              <a:rPr lang="en-US" dirty="0"/>
              <a:t>Fields of Study</a:t>
            </a:r>
            <a:endParaRPr lang="en-US"/>
          </a:p>
          <a:p>
            <a:pPr marL="513715" indent="-513715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dirty="0"/>
              <a:t>Eligibility Requirements</a:t>
            </a:r>
          </a:p>
          <a:p>
            <a:pPr marL="513715" indent="-513715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dirty="0"/>
              <a:t>Application Process</a:t>
            </a:r>
          </a:p>
          <a:p>
            <a:pPr marL="513715" indent="-513715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dirty="0"/>
              <a:t>Required Documents</a:t>
            </a:r>
          </a:p>
          <a:p>
            <a:pPr marL="513715" indent="-513715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dirty="0"/>
              <a:t>Financial Package</a:t>
            </a:r>
          </a:p>
        </p:txBody>
      </p:sp>
    </p:spTree>
    <p:extLst>
      <p:ext uri="{BB962C8B-B14F-4D97-AF65-F5344CB8AC3E}">
        <p14:creationId xmlns:p14="http://schemas.microsoft.com/office/powerpoint/2010/main" val="189426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15"/>
    </mc:Choice>
    <mc:Fallback xmlns="">
      <p:transition spd="slow" advTm="3541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981074" y="801975"/>
            <a:ext cx="6035807" cy="914400"/>
            <a:chOff x="981074" y="801974"/>
            <a:chExt cx="6035806" cy="914400"/>
          </a:xfrm>
        </p:grpSpPr>
        <p:sp>
          <p:nvSpPr>
            <p:cNvPr id="5" name="Rectangle 4"/>
            <p:cNvSpPr/>
            <p:nvPr/>
          </p:nvSpPr>
          <p:spPr bwMode="auto">
            <a:xfrm>
              <a:off x="981074" y="801974"/>
              <a:ext cx="6035806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2" name="Rectangle 1"/>
            <p:cNvSpPr/>
            <p:nvPr/>
          </p:nvSpPr>
          <p:spPr>
            <a:xfrm>
              <a:off x="981074" y="905231"/>
              <a:ext cx="4797150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defRPr/>
              </a:pPr>
              <a:r>
                <a:rPr lang="en-US" sz="4000" b="1" dirty="0">
                  <a:solidFill>
                    <a:schemeClr val="bg1"/>
                  </a:solidFill>
                  <a:latin typeface="Palatino Linotype" panose="02040502050505030304" pitchFamily="18" charset="0"/>
                </a:rPr>
                <a:t>Fields of Study 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1085508" y="2736502"/>
            <a:ext cx="36786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002060"/>
                </a:solidFill>
                <a:latin typeface="Palatino Linotype" panose="02040502050505030304" pitchFamily="18" charset="0"/>
              </a:rPr>
              <a:t>ECA Fulbright Foreign Student Program:</a:t>
            </a:r>
            <a:r>
              <a:rPr lang="en-US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	</a:t>
            </a:r>
          </a:p>
          <a:p>
            <a:endParaRPr lang="en-US" b="1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Palatino Linotype" panose="02040502050505030304" pitchFamily="18" charset="0"/>
              </a:rPr>
              <a:t>Open to all Fields of Study </a:t>
            </a:r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6303900" y="2178040"/>
            <a:ext cx="3778250" cy="38779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2400" b="1" u="sng" dirty="0" err="1">
                <a:solidFill>
                  <a:srgbClr val="002060"/>
                </a:solidFill>
                <a:latin typeface="Palatino Linotype" panose="02040502050505030304" pitchFamily="18" charset="0"/>
              </a:rPr>
              <a:t>MoESY</a:t>
            </a:r>
            <a:r>
              <a:rPr lang="en-US" altLang="en-US" sz="2400" b="1" u="sng" dirty="0">
                <a:solidFill>
                  <a:srgbClr val="002060"/>
                </a:solidFill>
                <a:latin typeface="Palatino Linotype" panose="02040502050505030304" pitchFamily="18" charset="0"/>
              </a:rPr>
              <a:t> </a:t>
            </a:r>
            <a:r>
              <a:rPr lang="en-US" sz="2400" b="1" u="sng" dirty="0">
                <a:solidFill>
                  <a:srgbClr val="002060"/>
                </a:solidFill>
                <a:latin typeface="Palatino Linotype" panose="02040502050505030304" pitchFamily="18" charset="0"/>
              </a:rPr>
              <a:t>Fulbright Foreign Student Program:</a:t>
            </a:r>
          </a:p>
          <a:p>
            <a:endParaRPr lang="en-US" b="1" u="sng" dirty="0">
              <a:solidFill>
                <a:srgbClr val="002060"/>
              </a:solidFill>
              <a:latin typeface="Palatino Linotype" panose="02040502050505030304" pitchFamily="18" charset="0"/>
            </a:endParaRP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33333"/>
                </a:solidFill>
                <a:latin typeface="Roboto" panose="020B0604020202020204" pitchFamily="2" charset="0"/>
              </a:rPr>
              <a:t>STEM (Science, Technology, Physics, Math)</a:t>
            </a:r>
            <a:endParaRPr lang="en-US" b="0" i="0" dirty="0">
              <a:solidFill>
                <a:srgbClr val="333333"/>
              </a:solidFill>
              <a:effectLst/>
              <a:latin typeface="Roboto" panose="020B0604020202020204" pitchFamily="2" charset="0"/>
            </a:endParaRP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  <a:t>Agriculture and Life Sciences 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  <a:t>Wildlife and Fisheries Sciences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  <a:t>Forest Sciences 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  <a:t>Tourism 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  <a:t>Environmental Engineering Science 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  <a:t>Engineering</a:t>
            </a:r>
          </a:p>
          <a:p>
            <a:pPr marL="285750" indent="-285750" algn="l" fontAlgn="base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  <a:t>Bio - Chemistry </a:t>
            </a:r>
          </a:p>
        </p:txBody>
      </p:sp>
    </p:spTree>
    <p:extLst>
      <p:ext uri="{BB962C8B-B14F-4D97-AF65-F5344CB8AC3E}">
        <p14:creationId xmlns:p14="http://schemas.microsoft.com/office/powerpoint/2010/main" val="3712987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9463"/>
    </mc:Choice>
    <mc:Fallback xmlns="">
      <p:transition spd="slow" advTm="59463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3490" y="2510207"/>
            <a:ext cx="9443444" cy="361738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latin typeface="Palatino Linotype"/>
              </a:rPr>
              <a:t>Be citizens of the Republic of Albania. </a:t>
            </a:r>
            <a:endParaRPr lang="en-US" dirty="0"/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latin typeface="Palatino Linotype"/>
              </a:rPr>
              <a:t>Hold a bachelor’s degree requiring at least four years of full-time study (or three + one, three + two in the Bologna system); </a:t>
            </a:r>
            <a:endParaRPr lang="en-GB" sz="2200" dirty="0"/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latin typeface="Palatino Linotype"/>
              </a:rPr>
              <a:t>Have a minimum of two years of professional experience in the field of study and demonstrate leadership ability </a:t>
            </a:r>
            <a:endParaRPr lang="en-GB" sz="2200" dirty="0"/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latin typeface="Palatino Linotype"/>
              </a:rPr>
              <a:t>Be proficient in oral and written English (equivalent to B2 level; TOEFL test scores are not required at the time of application.) </a:t>
            </a:r>
            <a:endParaRPr lang="en-GB" sz="2200" dirty="0"/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latin typeface="Palatino Linotype"/>
              </a:rPr>
              <a:t>Be eligible for a J-1 visa. </a:t>
            </a:r>
            <a:endParaRPr lang="en-GB" sz="2200" dirty="0"/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GB" sz="2200" dirty="0">
                <a:latin typeface="Palatino Linotype"/>
              </a:rPr>
              <a:t>Receive a satisfactory medical clearance. </a:t>
            </a:r>
            <a:endParaRPr lang="en-GB" sz="2200" dirty="0"/>
          </a:p>
          <a:p>
            <a:pPr>
              <a:lnSpc>
                <a:spcPct val="100000"/>
              </a:lnSpc>
              <a:spcAft>
                <a:spcPts val="300"/>
              </a:spcAft>
            </a:pPr>
            <a:endParaRPr lang="en-US" sz="2200" dirty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Aft>
                <a:spcPts val="300"/>
              </a:spcAft>
            </a:pPr>
            <a:endParaRPr lang="en-US" sz="2200" dirty="0"/>
          </a:p>
        </p:txBody>
      </p:sp>
      <p:grpSp>
        <p:nvGrpSpPr>
          <p:cNvPr id="6" name="Group 5"/>
          <p:cNvGrpSpPr/>
          <p:nvPr/>
        </p:nvGrpSpPr>
        <p:grpSpPr>
          <a:xfrm>
            <a:off x="726944" y="527615"/>
            <a:ext cx="6216781" cy="914400"/>
            <a:chOff x="726944" y="527615"/>
            <a:chExt cx="6216781" cy="914400"/>
          </a:xfrm>
        </p:grpSpPr>
        <p:sp>
          <p:nvSpPr>
            <p:cNvPr id="4" name="Rectangle 3"/>
            <p:cNvSpPr/>
            <p:nvPr/>
          </p:nvSpPr>
          <p:spPr bwMode="auto">
            <a:xfrm>
              <a:off x="726944" y="527615"/>
              <a:ext cx="6035806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5" name="Rectangle 2"/>
            <p:cNvSpPr txBox="1">
              <a:spLocks noChangeArrowheads="1"/>
            </p:cNvSpPr>
            <p:nvPr/>
          </p:nvSpPr>
          <p:spPr bwMode="auto">
            <a:xfrm>
              <a:off x="733490" y="601205"/>
              <a:ext cx="6210235" cy="8408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 b="1" kern="0" dirty="0">
                  <a:solidFill>
                    <a:schemeClr val="bg1">
                      <a:lumMod val="95000"/>
                    </a:schemeClr>
                  </a:solidFill>
                  <a:latin typeface="Palatino Linotype" panose="02040502050505030304" pitchFamily="18" charset="0"/>
                </a:rPr>
                <a:t>Eligibility Requirements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33491" y="1714501"/>
            <a:ext cx="6105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800" b="1" dirty="0">
                <a:solidFill>
                  <a:srgbClr val="002060"/>
                </a:solidFill>
                <a:latin typeface="Palatino Linotype" panose="02040502050505030304" pitchFamily="18" charset="0"/>
              </a:rPr>
              <a:t>Applicants must: </a:t>
            </a:r>
          </a:p>
        </p:txBody>
      </p:sp>
    </p:spTree>
    <p:extLst>
      <p:ext uri="{BB962C8B-B14F-4D97-AF65-F5344CB8AC3E}">
        <p14:creationId xmlns:p14="http://schemas.microsoft.com/office/powerpoint/2010/main" val="293418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277"/>
    </mc:Choice>
    <mc:Fallback xmlns="">
      <p:transition spd="slow" advTm="61277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2096522"/>
            <a:ext cx="9163051" cy="3735438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Applicants </a:t>
            </a:r>
            <a:r>
              <a:rPr lang="en-US" altLang="en-US" sz="2400" dirty="0">
                <a:solidFill>
                  <a:srgbClr val="002060"/>
                </a:solidFill>
              </a:rPr>
              <a:t>Complete/Submit Applications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U.S. Embassy Staff </a:t>
            </a:r>
            <a:r>
              <a:rPr lang="en-US" altLang="en-US" sz="2400" dirty="0">
                <a:solidFill>
                  <a:srgbClr val="002060"/>
                </a:solidFill>
              </a:rPr>
              <a:t>screen applications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U.S. Embassy Staff </a:t>
            </a:r>
            <a:r>
              <a:rPr lang="en-US" altLang="en-US" sz="2400" dirty="0">
                <a:solidFill>
                  <a:srgbClr val="002060"/>
                </a:solidFill>
              </a:rPr>
              <a:t>interviews selected applicants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Applicants </a:t>
            </a:r>
            <a:r>
              <a:rPr lang="en-US" altLang="en-US" sz="2400" dirty="0">
                <a:solidFill>
                  <a:srgbClr val="002060"/>
                </a:solidFill>
              </a:rPr>
              <a:t>take official TOEFL and GRE tests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>
                <a:solidFill>
                  <a:srgbClr val="002060"/>
                </a:solidFill>
              </a:rPr>
              <a:t>Fulbright Scholarship Board </a:t>
            </a:r>
            <a:r>
              <a:rPr lang="en-US" altLang="en-US" sz="2400" dirty="0">
                <a:solidFill>
                  <a:srgbClr val="002060"/>
                </a:solidFill>
              </a:rPr>
              <a:t>makes final decision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grpSp>
        <p:nvGrpSpPr>
          <p:cNvPr id="2" name="Group 1"/>
          <p:cNvGrpSpPr/>
          <p:nvPr/>
        </p:nvGrpSpPr>
        <p:grpSpPr>
          <a:xfrm>
            <a:off x="838201" y="776512"/>
            <a:ext cx="6035807" cy="914403"/>
            <a:chOff x="838200" y="776512"/>
            <a:chExt cx="6035806" cy="914402"/>
          </a:xfrm>
        </p:grpSpPr>
        <p:sp>
          <p:nvSpPr>
            <p:cNvPr id="4" name="Rectangle 3"/>
            <p:cNvSpPr/>
            <p:nvPr/>
          </p:nvSpPr>
          <p:spPr bwMode="auto">
            <a:xfrm>
              <a:off x="838200" y="776514"/>
              <a:ext cx="6035806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5" name="Rectangle 2"/>
            <p:cNvSpPr txBox="1">
              <a:spLocks noChangeArrowheads="1"/>
            </p:cNvSpPr>
            <p:nvPr/>
          </p:nvSpPr>
          <p:spPr bwMode="auto">
            <a:xfrm>
              <a:off x="838200" y="776512"/>
              <a:ext cx="5755778" cy="9144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 b="1" kern="0" dirty="0">
                  <a:solidFill>
                    <a:schemeClr val="bg1">
                      <a:lumMod val="95000"/>
                    </a:schemeClr>
                  </a:solidFill>
                  <a:latin typeface="Palatino Linotype" panose="02040502050505030304" pitchFamily="18" charset="0"/>
                </a:rPr>
                <a:t>Application Process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934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944"/>
    </mc:Choice>
    <mc:Fallback xmlns="">
      <p:transition spd="slow" advTm="10294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2354660"/>
            <a:ext cx="10515600" cy="1500187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https://apply.iie.org/ffsp2024/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592" y="3104753"/>
            <a:ext cx="8553029" cy="2419351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895351" y="750888"/>
            <a:ext cx="6553200" cy="914400"/>
            <a:chOff x="895350" y="750888"/>
            <a:chExt cx="6553200" cy="914400"/>
          </a:xfrm>
        </p:grpSpPr>
        <p:sp>
          <p:nvSpPr>
            <p:cNvPr id="8" name="Rectangle 7"/>
            <p:cNvSpPr/>
            <p:nvPr/>
          </p:nvSpPr>
          <p:spPr bwMode="auto">
            <a:xfrm>
              <a:off x="895350" y="750888"/>
              <a:ext cx="6553200" cy="914400"/>
            </a:xfrm>
            <a:prstGeom prst="rect">
              <a:avLst/>
            </a:prstGeom>
            <a:solidFill>
              <a:srgbClr val="C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4377"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9" name="Rectangle 2"/>
            <p:cNvSpPr txBox="1">
              <a:spLocks noChangeArrowheads="1"/>
            </p:cNvSpPr>
            <p:nvPr/>
          </p:nvSpPr>
          <p:spPr bwMode="auto">
            <a:xfrm>
              <a:off x="895350" y="827086"/>
              <a:ext cx="6199716" cy="838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2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r>
                <a:rPr lang="en-US" altLang="en-US" sz="4000" b="1" kern="0" dirty="0">
                  <a:solidFill>
                    <a:schemeClr val="bg1">
                      <a:lumMod val="95000"/>
                    </a:schemeClr>
                  </a:solidFill>
                  <a:latin typeface="Palatino Linotype" panose="02040502050505030304" pitchFamily="18" charset="0"/>
                </a:rPr>
                <a:t>Complete the Application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9933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096"/>
    </mc:Choice>
    <mc:Fallback xmlns="">
      <p:transition spd="slow" advTm="3909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"/>
</p:tagLst>
</file>

<file path=ppt/theme/theme1.xml><?xml version="1.0" encoding="utf-8"?>
<a:theme xmlns:a="http://schemas.openxmlformats.org/drawingml/2006/main" name="U.S. Embassy Tira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1010</TotalTime>
  <Words>487</Words>
  <Application>Microsoft Office PowerPoint</Application>
  <PresentationFormat>Widescreen</PresentationFormat>
  <Paragraphs>101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Palatino Linotype</vt:lpstr>
      <vt:lpstr>Roboto</vt:lpstr>
      <vt:lpstr>Wingdings</vt:lpstr>
      <vt:lpstr>U.S. Embassy Tirana</vt:lpstr>
      <vt:lpstr> J. William Fulbright  Foreign Student Program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Application Deadline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Flonia Vasia</dc:creator>
  <cp:lastModifiedBy>Kodra, Sibora (Tirana)</cp:lastModifiedBy>
  <cp:revision>131</cp:revision>
  <cp:lastPrinted>2022-03-17T15:11:56Z</cp:lastPrinted>
  <dcterms:created xsi:type="dcterms:W3CDTF">2018-10-16T07:27:53Z</dcterms:created>
  <dcterms:modified xsi:type="dcterms:W3CDTF">2023-05-04T12:31:56Z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665d9ee-429a-4d5f-97cc-cfb56e044a6e_Enabled">
    <vt:lpwstr>true</vt:lpwstr>
  </property>
  <property fmtid="{D5CDD505-2E9C-101B-9397-08002B2CF9AE}" pid="3" name="MSIP_Label_1665d9ee-429a-4d5f-97cc-cfb56e044a6e_SetDate">
    <vt:lpwstr>2022-03-17T15:16:47Z</vt:lpwstr>
  </property>
  <property fmtid="{D5CDD505-2E9C-101B-9397-08002B2CF9AE}" pid="4" name="MSIP_Label_1665d9ee-429a-4d5f-97cc-cfb56e044a6e_Method">
    <vt:lpwstr>Privileged</vt:lpwstr>
  </property>
  <property fmtid="{D5CDD505-2E9C-101B-9397-08002B2CF9AE}" pid="5" name="MSIP_Label_1665d9ee-429a-4d5f-97cc-cfb56e044a6e_Name">
    <vt:lpwstr>1665d9ee-429a-4d5f-97cc-cfb56e044a6e</vt:lpwstr>
  </property>
  <property fmtid="{D5CDD505-2E9C-101B-9397-08002B2CF9AE}" pid="6" name="MSIP_Label_1665d9ee-429a-4d5f-97cc-cfb56e044a6e_SiteId">
    <vt:lpwstr>66cf5074-5afe-48d1-a691-a12b2121f44b</vt:lpwstr>
  </property>
  <property fmtid="{D5CDD505-2E9C-101B-9397-08002B2CF9AE}" pid="7" name="MSIP_Label_1665d9ee-429a-4d5f-97cc-cfb56e044a6e_ActionId">
    <vt:lpwstr>5eac914a-e9cd-4160-a427-57389b480e53</vt:lpwstr>
  </property>
  <property fmtid="{D5CDD505-2E9C-101B-9397-08002B2CF9AE}" pid="8" name="MSIP_Label_1665d9ee-429a-4d5f-97cc-cfb56e044a6e_ContentBits">
    <vt:lpwstr>0</vt:lpwstr>
  </property>
</Properties>
</file>